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2" r:id="rId4"/>
    <p:sldId id="266" r:id="rId5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9E7"/>
    <a:srgbClr val="E6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740202-EE2C-CEF3-E650-63D8434DBF8F}" v="244" dt="2025-03-13T07:29:08.0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994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91AE4-39AB-40A3-BFFD-67071EA59A7E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1A7D0E-5954-45EA-8250-9A08DC9013CA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46452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59799-30E4-B1EA-FD7B-7E50AE16D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AA9C18-35F2-65C4-7F73-FBCBE061A3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A3FBA8-F1DC-BAD1-9A56-63C842D00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95F2CA-7EB4-6FCA-78BF-C42ED7100F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CFB90-164A-A54A-B3E0-77D31FB3A1DD}" type="slidenum">
              <a:rPr lang="en-UA" smtClean="0"/>
              <a:t>1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293492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3EF02C-8871-E242-C821-CC26CFA12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EE1EF-DE14-1FBF-078E-094D91CD9F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46F5D9-1B7C-6C81-7745-FA1DE85722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06840B-4DDC-92A8-4370-698289F937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DCFB90-164A-A54A-B3E0-77D31FB3A1DD}" type="slidenum">
              <a:rPr lang="en-UA" smtClean="0"/>
              <a:t>2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3751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25479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610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62158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1910AB1-E160-A935-3BE6-A260CDAFAF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0" y="363953"/>
            <a:ext cx="1097598" cy="433934"/>
          </a:xfrm>
          <a:prstGeom prst="rect">
            <a:avLst/>
          </a:prstGeom>
        </p:spPr>
      </p:pic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858DD68-3188-89D6-732A-3152AC37A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281" y="1219201"/>
            <a:ext cx="10913519" cy="4343400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A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99EE075-6776-AC99-C22B-B2DBE76526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0281" y="5873750"/>
            <a:ext cx="5278437" cy="6286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/>
            </a:lvl1pPr>
            <a:lvl2pPr marL="457200" indent="0" algn="l">
              <a:buFontTx/>
              <a:buNone/>
              <a:defRPr sz="1800"/>
            </a:lvl2pPr>
          </a:lstStyle>
          <a:p>
            <a:pPr lvl="0"/>
            <a:endParaRPr lang="en-UA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FCD03F6-FECB-DBE5-BB46-77E2A1EA7FD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6402" y="363538"/>
            <a:ext cx="5453698" cy="727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i="0">
                <a:latin typeface="Helvetica Neue Condensed Black" panose="02000503000000020004" pitchFamily="2" charset="0"/>
              </a:defRPr>
            </a:lvl1pPr>
          </a:lstStyle>
          <a:p>
            <a:pPr lvl="0"/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82276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0253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491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0093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2059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8342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2996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9105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Редагувати стиль зразка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6459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Зразок заголовка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Редагувати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6BC98-E26D-404F-BF5C-C77B3E7CDFD6}" type="datetimeFigureOut">
              <a:rPr lang="uk-UA" smtClean="0"/>
              <a:t>13.03.2025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71668-0ADC-4602-956E-8283C5FB66F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0504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38A311-EBDA-01DF-3517-2F05AF6620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1E482-A368-7B32-43C3-D71A68187913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86614" y="960120"/>
            <a:ext cx="10818772" cy="4960619"/>
          </a:xfrm>
        </p:spPr>
        <p:txBody>
          <a:bodyPr anchor="ctr"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8000" b="1" dirty="0">
                <a:solidFill>
                  <a:srgbClr val="E60C2A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  <a:t>УМОВИ ПРОГРАМИ</a:t>
            </a:r>
            <a:br>
              <a:rPr lang="uk-UA" sz="8000" b="1" dirty="0">
                <a:solidFill>
                  <a:srgbClr val="E60C2A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</a:br>
            <a:r>
              <a:rPr lang="uk-UA" sz="8000" b="1" dirty="0">
                <a:solidFill>
                  <a:srgbClr val="E60C2A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  <a:t>«ДОСТУПНИЙ ФАКТОРИНГ»</a:t>
            </a:r>
            <a:endParaRPr lang="en-UA" sz="8000" b="1" dirty="0">
              <a:solidFill>
                <a:srgbClr val="E60C2A"/>
              </a:solidFill>
              <a:latin typeface="Helvetica Neue Condensed Black" panose="02000503000000020004" pitchFamily="2" charset="0"/>
              <a:ea typeface="Helvetica Neue Condensed Black" panose="02000503000000020004" pitchFamily="2" charset="0"/>
              <a:cs typeface="Helvetica Neue Condensed Black" panose="02000503000000020004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492BCC-5AEE-6AC0-FF30-9806EC6F0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705" y="3928729"/>
            <a:ext cx="874963" cy="870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43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9B7896-FD98-05C7-9906-D43444D70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02D18-AC31-157F-6107-E7F1985F4A58}"/>
              </a:ext>
            </a:extLst>
          </p:cNvPr>
          <p:cNvSpPr txBox="1">
            <a:spLocks/>
          </p:cNvSpPr>
          <p:nvPr/>
        </p:nvSpPr>
        <p:spPr>
          <a:xfrm>
            <a:off x="421708" y="344023"/>
            <a:ext cx="10218583" cy="12389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A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rgbClr val="000000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r>
              <a:rPr lang="ru-RU" b="1" dirty="0" err="1">
                <a:solidFill>
                  <a:srgbClr val="E60C2A"/>
                </a:solidFill>
                <a:latin typeface="Helvetica Neue Condensed Black" panose="02000503000000020004" pitchFamily="2" charset="0"/>
              </a:rPr>
              <a:t>Хто</a:t>
            </a:r>
            <a:r>
              <a:rPr lang="ru-RU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 </a:t>
            </a:r>
            <a:r>
              <a:rPr lang="ru-RU" b="1" dirty="0" err="1">
                <a:solidFill>
                  <a:srgbClr val="E60C2A"/>
                </a:solidFill>
                <a:latin typeface="Helvetica Neue Condensed Black" panose="02000503000000020004" pitchFamily="2" charset="0"/>
              </a:rPr>
              <a:t>може</a:t>
            </a:r>
            <a:r>
              <a:rPr lang="ru-RU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Helvetica Neue Condensed Black" panose="02000503000000020004" pitchFamily="2" charset="0"/>
              </a:rPr>
              <a:t>скористатись</a:t>
            </a:r>
            <a:r>
              <a:rPr lang="ru-RU" b="1" dirty="0">
                <a:solidFill>
                  <a:schemeClr val="tx1"/>
                </a:solidFill>
                <a:latin typeface="Helvetica Neue Condensed Black" panose="02000503000000020004" pitchFamily="2" charset="0"/>
              </a:rPr>
              <a:t> </a:t>
            </a:r>
            <a:r>
              <a:rPr lang="ru-RU" b="1" dirty="0" err="1">
                <a:solidFill>
                  <a:schemeClr val="tx1"/>
                </a:solidFill>
                <a:latin typeface="Helvetica Neue Condensed Black" panose="02000503000000020004" pitchFamily="2" charset="0"/>
              </a:rPr>
              <a:t>Програмою</a:t>
            </a:r>
            <a:r>
              <a:rPr lang="ru-RU" b="1" dirty="0">
                <a:solidFill>
                  <a:schemeClr val="tx1"/>
                </a:solidFill>
                <a:latin typeface="Helvetica Neue Condensed Black" panose="02000503000000020004" pitchFamily="2" charset="0"/>
              </a:rPr>
              <a:t>?</a:t>
            </a:r>
          </a:p>
        </p:txBody>
      </p:sp>
      <p:sp>
        <p:nvSpPr>
          <p:cNvPr id="37" name="Полілінія 36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584268" y="1529970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grpSp>
        <p:nvGrpSpPr>
          <p:cNvPr id="38" name="object 67"/>
          <p:cNvGrpSpPr/>
          <p:nvPr/>
        </p:nvGrpSpPr>
        <p:grpSpPr>
          <a:xfrm>
            <a:off x="966764" y="2193620"/>
            <a:ext cx="978535" cy="484505"/>
            <a:chOff x="7045452" y="2282074"/>
            <a:chExt cx="978535" cy="484505"/>
          </a:xfrm>
        </p:grpSpPr>
        <p:pic>
          <p:nvPicPr>
            <p:cNvPr id="39" name="object 6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68349" y="2282074"/>
              <a:ext cx="654864" cy="193963"/>
            </a:xfrm>
            <a:prstGeom prst="rect">
              <a:avLst/>
            </a:prstGeom>
          </p:spPr>
        </p:pic>
        <p:pic>
          <p:nvPicPr>
            <p:cNvPr id="40" name="object 6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45452" y="2461259"/>
              <a:ext cx="978407" cy="304800"/>
            </a:xfrm>
            <a:prstGeom prst="rect">
              <a:avLst/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1826420" y="2528876"/>
            <a:ext cx="471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000000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Максимальний обсяг виручки Клієнта</a:t>
            </a:r>
            <a:endParaRPr lang="ru-RU" b="1" dirty="0">
              <a:solidFill>
                <a:srgbClr val="000000"/>
              </a:solidFill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60484" y="1555853"/>
            <a:ext cx="449995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>
                <a:solidFill>
                  <a:srgbClr val="009BDC"/>
                </a:solidFill>
              </a:rPr>
              <a:t>50 ~ 2 144 млн. грн.</a:t>
            </a:r>
          </a:p>
          <a:p>
            <a:endParaRPr lang="uk-UA" sz="4000" b="1" dirty="0">
              <a:solidFill>
                <a:srgbClr val="009BDC"/>
              </a:solidFill>
            </a:endParaRPr>
          </a:p>
        </p:txBody>
      </p:sp>
      <p:sp>
        <p:nvSpPr>
          <p:cNvPr id="56" name="Полілінія 55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6279208" y="1529970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grpSp>
        <p:nvGrpSpPr>
          <p:cNvPr id="62" name="object 97"/>
          <p:cNvGrpSpPr/>
          <p:nvPr/>
        </p:nvGrpSpPr>
        <p:grpSpPr>
          <a:xfrm>
            <a:off x="7338042" y="1820505"/>
            <a:ext cx="980440" cy="488950"/>
            <a:chOff x="2360676" y="3679536"/>
            <a:chExt cx="980440" cy="488950"/>
          </a:xfrm>
        </p:grpSpPr>
        <p:pic>
          <p:nvPicPr>
            <p:cNvPr id="63" name="object 9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60676" y="3679536"/>
              <a:ext cx="661693" cy="198581"/>
            </a:xfrm>
            <a:prstGeom prst="rect">
              <a:avLst/>
            </a:prstGeom>
          </p:spPr>
        </p:pic>
        <p:pic>
          <p:nvPicPr>
            <p:cNvPr id="64" name="object 9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0676" y="3863339"/>
              <a:ext cx="979931" cy="304800"/>
            </a:xfrm>
            <a:prstGeom prst="rect">
              <a:avLst/>
            </a:prstGeom>
          </p:spPr>
        </p:pic>
      </p:grpSp>
      <p:sp>
        <p:nvSpPr>
          <p:cNvPr id="65" name="TextBox 64"/>
          <p:cNvSpPr txBox="1"/>
          <p:nvPr/>
        </p:nvSpPr>
        <p:spPr>
          <a:xfrm>
            <a:off x="8440942" y="2290601"/>
            <a:ext cx="3844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000000"/>
                </a:solidFill>
                <a:latin typeface="Helvetica Neue Condensed" panose="02000503000000020004" pitchFamily="2" charset="0"/>
                <a:ea typeface="Helvetica Neue Condensed" panose="02000503000000020004" pitchFamily="2" charset="0"/>
                <a:cs typeface="Helvetica Neue Condensed" panose="02000503000000020004" pitchFamily="2" charset="0"/>
              </a:rPr>
              <a:t>Макс. обсяг отриманої держ. допомоги з урахуванням ГПК</a:t>
            </a:r>
            <a:endParaRPr lang="ru-RU" b="1" dirty="0">
              <a:solidFill>
                <a:srgbClr val="000000"/>
              </a:solidFill>
              <a:latin typeface="Helvetica Neue Condensed" panose="02000503000000020004" pitchFamily="2" charset="0"/>
              <a:ea typeface="Helvetica Neue Condensed" panose="02000503000000020004" pitchFamily="2" charset="0"/>
              <a:cs typeface="Helvetica Neue Condensed" panose="02000503000000020004" pitchFamily="2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407341" y="1679697"/>
            <a:ext cx="9637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>
                <a:solidFill>
                  <a:srgbClr val="009BDC"/>
                </a:solidFill>
              </a:rPr>
              <a:t>200</a:t>
            </a:r>
          </a:p>
        </p:txBody>
      </p:sp>
      <p:sp>
        <p:nvSpPr>
          <p:cNvPr id="67" name="Полілінія 66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584268" y="3209511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sp>
        <p:nvSpPr>
          <p:cNvPr id="71" name="TextBox 70"/>
          <p:cNvSpPr txBox="1"/>
          <p:nvPr/>
        </p:nvSpPr>
        <p:spPr>
          <a:xfrm>
            <a:off x="1675446" y="3908173"/>
            <a:ext cx="4710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ММСП, зареєстровані на території України </a:t>
            </a:r>
          </a:p>
          <a:p>
            <a:r>
              <a:rPr lang="uk-UA" b="1" dirty="0"/>
              <a:t>(окрім тимчасово окупованих територій)</a:t>
            </a:r>
            <a:endParaRPr lang="ru-RU" b="1" dirty="0"/>
          </a:p>
        </p:txBody>
      </p:sp>
      <p:sp>
        <p:nvSpPr>
          <p:cNvPr id="73" name="Полілінія 72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6279208" y="3209511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sp>
        <p:nvSpPr>
          <p:cNvPr id="77" name="TextBox 76"/>
          <p:cNvSpPr txBox="1"/>
          <p:nvPr/>
        </p:nvSpPr>
        <p:spPr>
          <a:xfrm>
            <a:off x="6947780" y="3943212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ММСП та їх КБВ є резидентами України</a:t>
            </a:r>
            <a:endParaRPr lang="ru-RU" b="1" dirty="0"/>
          </a:p>
        </p:txBody>
      </p:sp>
      <p:sp>
        <p:nvSpPr>
          <p:cNvPr id="79" name="Полілінія 78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584268" y="4889052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sp>
        <p:nvSpPr>
          <p:cNvPr id="80" name="TextBox 79"/>
          <p:cNvSpPr txBox="1"/>
          <p:nvPr/>
        </p:nvSpPr>
        <p:spPr>
          <a:xfrm>
            <a:off x="1675446" y="5587714"/>
            <a:ext cx="4710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Має бути українським виробником</a:t>
            </a:r>
            <a:endParaRPr lang="ru-RU" b="1" dirty="0"/>
          </a:p>
        </p:txBody>
      </p:sp>
      <p:sp>
        <p:nvSpPr>
          <p:cNvPr id="81" name="Полілінія 80">
            <a:extLst>
              <a:ext uri="{FF2B5EF4-FFF2-40B4-BE49-F238E27FC236}">
                <a16:creationId xmlns:a16="http://schemas.microsoft.com/office/drawing/2014/main" id="{DF39A25C-CA37-E091-E1AF-4AF7058D7E31}"/>
              </a:ext>
            </a:extLst>
          </p:cNvPr>
          <p:cNvSpPr/>
          <p:nvPr/>
        </p:nvSpPr>
        <p:spPr>
          <a:xfrm>
            <a:off x="6279208" y="4889052"/>
            <a:ext cx="5532380" cy="1442022"/>
          </a:xfrm>
          <a:custGeom>
            <a:avLst/>
            <a:gdLst>
              <a:gd name="connsiteX0" fmla="*/ 199817 w 5532380"/>
              <a:gd name="connsiteY0" fmla="*/ 78768 h 1442022"/>
              <a:gd name="connsiteX1" fmla="*/ 91372 w 5532380"/>
              <a:gd name="connsiteY1" fmla="*/ 187213 h 1442022"/>
              <a:gd name="connsiteX2" fmla="*/ 91372 w 5532380"/>
              <a:gd name="connsiteY2" fmla="*/ 1246751 h 1442022"/>
              <a:gd name="connsiteX3" fmla="*/ 199817 w 5532380"/>
              <a:gd name="connsiteY3" fmla="*/ 1355196 h 1442022"/>
              <a:gd name="connsiteX4" fmla="*/ 5337247 w 5532380"/>
              <a:gd name="connsiteY4" fmla="*/ 1355196 h 1442022"/>
              <a:gd name="connsiteX5" fmla="*/ 5445692 w 5532380"/>
              <a:gd name="connsiteY5" fmla="*/ 1246751 h 1442022"/>
              <a:gd name="connsiteX6" fmla="*/ 5445692 w 5532380"/>
              <a:gd name="connsiteY6" fmla="*/ 187213 h 1442022"/>
              <a:gd name="connsiteX7" fmla="*/ 5337247 w 5532380"/>
              <a:gd name="connsiteY7" fmla="*/ 78768 h 1442022"/>
              <a:gd name="connsiteX8" fmla="*/ 122514 w 5532380"/>
              <a:gd name="connsiteY8" fmla="*/ 0 h 1442022"/>
              <a:gd name="connsiteX9" fmla="*/ 5409866 w 5532380"/>
              <a:gd name="connsiteY9" fmla="*/ 0 h 1442022"/>
              <a:gd name="connsiteX10" fmla="*/ 5532380 w 5532380"/>
              <a:gd name="connsiteY10" fmla="*/ 122514 h 1442022"/>
              <a:gd name="connsiteX11" fmla="*/ 5532380 w 5532380"/>
              <a:gd name="connsiteY11" fmla="*/ 1319508 h 1442022"/>
              <a:gd name="connsiteX12" fmla="*/ 5409866 w 5532380"/>
              <a:gd name="connsiteY12" fmla="*/ 1442022 h 1442022"/>
              <a:gd name="connsiteX13" fmla="*/ 122514 w 5532380"/>
              <a:gd name="connsiteY13" fmla="*/ 1442022 h 1442022"/>
              <a:gd name="connsiteX14" fmla="*/ 0 w 5532380"/>
              <a:gd name="connsiteY14" fmla="*/ 1319508 h 1442022"/>
              <a:gd name="connsiteX15" fmla="*/ 0 w 5532380"/>
              <a:gd name="connsiteY15" fmla="*/ 122514 h 1442022"/>
              <a:gd name="connsiteX16" fmla="*/ 122514 w 5532380"/>
              <a:gd name="connsiteY16" fmla="*/ 0 h 144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32380" h="1442022">
                <a:moveTo>
                  <a:pt x="199817" y="78768"/>
                </a:moveTo>
                <a:cubicBezTo>
                  <a:pt x="139924" y="78768"/>
                  <a:pt x="91372" y="127320"/>
                  <a:pt x="91372" y="187213"/>
                </a:cubicBezTo>
                <a:lnTo>
                  <a:pt x="91372" y="1246751"/>
                </a:lnTo>
                <a:cubicBezTo>
                  <a:pt x="91372" y="1306644"/>
                  <a:pt x="139924" y="1355196"/>
                  <a:pt x="199817" y="1355196"/>
                </a:cubicBezTo>
                <a:lnTo>
                  <a:pt x="5337247" y="1355196"/>
                </a:lnTo>
                <a:cubicBezTo>
                  <a:pt x="5397140" y="1355196"/>
                  <a:pt x="5445692" y="1306644"/>
                  <a:pt x="5445692" y="1246751"/>
                </a:cubicBezTo>
                <a:lnTo>
                  <a:pt x="5445692" y="187213"/>
                </a:lnTo>
                <a:cubicBezTo>
                  <a:pt x="5445692" y="127320"/>
                  <a:pt x="5397140" y="78768"/>
                  <a:pt x="5337247" y="78768"/>
                </a:cubicBezTo>
                <a:close/>
                <a:moveTo>
                  <a:pt x="122514" y="0"/>
                </a:moveTo>
                <a:lnTo>
                  <a:pt x="5409866" y="0"/>
                </a:lnTo>
                <a:cubicBezTo>
                  <a:pt x="5477529" y="0"/>
                  <a:pt x="5532380" y="54851"/>
                  <a:pt x="5532380" y="122514"/>
                </a:cubicBezTo>
                <a:lnTo>
                  <a:pt x="5532380" y="1319508"/>
                </a:lnTo>
                <a:cubicBezTo>
                  <a:pt x="5532380" y="1387171"/>
                  <a:pt x="5477529" y="1442022"/>
                  <a:pt x="5409866" y="1442022"/>
                </a:cubicBezTo>
                <a:lnTo>
                  <a:pt x="122514" y="1442022"/>
                </a:lnTo>
                <a:cubicBezTo>
                  <a:pt x="54851" y="1442022"/>
                  <a:pt x="0" y="1387171"/>
                  <a:pt x="0" y="1319508"/>
                </a:cubicBezTo>
                <a:lnTo>
                  <a:pt x="0" y="122514"/>
                </a:lnTo>
                <a:cubicBezTo>
                  <a:pt x="0" y="54851"/>
                  <a:pt x="54851" y="0"/>
                  <a:pt x="122514" y="0"/>
                </a:cubicBezTo>
                <a:close/>
              </a:path>
            </a:pathLst>
          </a:custGeom>
          <a:solidFill>
            <a:srgbClr val="F5F2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A" dirty="0"/>
          </a:p>
        </p:txBody>
      </p:sp>
      <p:sp>
        <p:nvSpPr>
          <p:cNvPr id="82" name="TextBox 81"/>
          <p:cNvSpPr txBox="1"/>
          <p:nvPr/>
        </p:nvSpPr>
        <p:spPr>
          <a:xfrm>
            <a:off x="6386373" y="5350195"/>
            <a:ext cx="54252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/>
              <a:t>ММСП не підпадає під обмеження статті 13 ЗУ </a:t>
            </a:r>
          </a:p>
          <a:p>
            <a:pPr algn="ctr"/>
            <a:r>
              <a:rPr lang="uk-UA" b="1" dirty="0"/>
              <a:t>«Про розвиток та </a:t>
            </a:r>
            <a:r>
              <a:rPr lang="uk-UA" b="1" dirty="0" err="1"/>
              <a:t>держ</a:t>
            </a:r>
            <a:r>
              <a:rPr lang="uk-UA" b="1" dirty="0"/>
              <a:t>. підтримку малого та середнього підприємництва»</a:t>
            </a:r>
            <a:endParaRPr lang="ru-RU" b="1" dirty="0"/>
          </a:p>
        </p:txBody>
      </p:sp>
      <p:pic>
        <p:nvPicPr>
          <p:cNvPr id="23" name="object 5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50567" y="2997875"/>
            <a:ext cx="1319784" cy="876300"/>
          </a:xfrm>
          <a:prstGeom prst="rect">
            <a:avLst/>
          </a:prstGeom>
        </p:spPr>
      </p:pic>
      <p:pic>
        <p:nvPicPr>
          <p:cNvPr id="24" name="object 5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06842" y="3001123"/>
            <a:ext cx="1319784" cy="876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387" y="4544246"/>
            <a:ext cx="850780" cy="8507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99" y="1105735"/>
            <a:ext cx="1063827" cy="10638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479" y="4599335"/>
            <a:ext cx="877958" cy="87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50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FCBF7E-30FE-C461-6B80-2E7BF5BE9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ct 2">
            <a:extLst>
              <a:ext uri="{FF2B5EF4-FFF2-40B4-BE49-F238E27FC236}">
                <a16:creationId xmlns:a16="http://schemas.microsoft.com/office/drawing/2014/main" id="{80C37081-0DC9-F0D6-2F15-B596F306E4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424523"/>
              </p:ext>
            </p:extLst>
          </p:nvPr>
        </p:nvGraphicFramePr>
        <p:xfrm>
          <a:off x="421708" y="1862952"/>
          <a:ext cx="11252641" cy="42435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976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55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9208">
                <a:tc gridSpan="2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1015"/>
                        </a:spcBef>
                      </a:pPr>
                      <a:endParaRPr sz="1200" b="1" i="0" spc="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12890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0C2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143">
                <a:tc>
                  <a:txBody>
                    <a:bodyPr/>
                    <a:lstStyle/>
                    <a:p>
                      <a:pPr marL="307340" algn="l">
                        <a:lnSpc>
                          <a:spcPts val="1410"/>
                        </a:lnSpc>
                        <a:spcBef>
                          <a:spcPts val="750"/>
                        </a:spcBef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Клієнт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5016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пов'язана особа з Банком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:</a:t>
                      </a:r>
                      <a:endParaRPr lang="uk-UA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 юридична особа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       -</a:t>
                      </a:r>
                      <a:r>
                        <a:rPr lang="uk-UA" sz="1400" kern="1200" baseline="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ФОП</a:t>
                      </a:r>
                    </a:p>
                  </a:txBody>
                  <a:tcPr marL="0" marR="0" marT="50165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/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      Строк ведення діяльності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7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від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12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місяців</a:t>
                      </a:r>
                      <a:endParaRPr lang="ru-RU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9525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003">
                <a:tc>
                  <a:txBody>
                    <a:bodyPr/>
                    <a:lstStyle/>
                    <a:p>
                      <a:pPr algn="l"/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      Макс. ліміт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651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150 млн. грн. з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урахуванням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ГПК та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всіх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програм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5-7-9%</a:t>
                      </a:r>
                    </a:p>
                  </a:txBody>
                  <a:tcPr marL="0" marR="0" marT="1651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algn="l"/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        Макс. термін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        60 місяців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Строк фінансування реєстрів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не більше 360 календарних днів</a:t>
                      </a:r>
                      <a:endParaRPr lang="ru-RU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173394"/>
                  </a:ext>
                </a:extLst>
              </a:tr>
              <a:tr h="187211"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Розмір фінансування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kern="1200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до 95% грошової вимоги за наданими первинними документами</a:t>
                      </a:r>
                      <a:endParaRPr lang="ru-RU" sz="1400" kern="1200" dirty="0">
                        <a:solidFill>
                          <a:srgbClr val="000000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0524977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Інші параметри (нокаут критерії, засновники)</a:t>
                      </a:r>
                      <a:endParaRPr lang="ru-RU" sz="1400" b="1" kern="1200" dirty="0">
                        <a:solidFill>
                          <a:srgbClr val="000000"/>
                        </a:solidFill>
                        <a:latin typeface="Helvetica Neue Condensed" panose="02000503000000020004" pitchFamily="2" charset="0"/>
                        <a:ea typeface="Helvetica Neue Condensed" panose="02000503000000020004" pitchFamily="2" charset="0"/>
                        <a:cs typeface="Helvetica Neue Condensed" panose="02000503000000020004" pitchFamily="2" charset="0"/>
                      </a:endParaRPr>
                    </a:p>
                  </a:txBody>
                  <a:tcPr marL="0" marR="0" marT="1028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marR="0" lvl="0" indent="0" algn="l" defTabSz="914400" rtl="0" eaLnBrk="1" fontAlgn="auto" latinLnBrk="0" hangingPunct="1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відповідають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умовам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Програми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 «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Доступний</a:t>
                      </a: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 факторинг»</a:t>
                      </a:r>
                    </a:p>
                  </a:txBody>
                  <a:tcPr marL="0" marR="0" marT="10287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7646245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307340" lvl="0" indent="0" algn="l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Відсоткова ставка за програмою</a:t>
                      </a:r>
                    </a:p>
                  </a:txBody>
                  <a:tcPr marL="0" marR="0" marT="102870" marB="0" anchor="ctr">
                    <a:lnL w="0">
                      <a:noFill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lvl="0" indent="0" algn="l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kern="1200" dirty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13% </a:t>
                      </a: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річних</a:t>
                      </a:r>
                    </a:p>
                  </a:txBody>
                  <a:tcPr marL="0" marR="0" marT="10287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0">
                      <a:noFill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054533"/>
                  </a:ext>
                </a:extLst>
              </a:tr>
              <a:tr h="187212">
                <a:tc>
                  <a:txBody>
                    <a:bodyPr/>
                    <a:lstStyle/>
                    <a:p>
                      <a:pPr marL="307340" lvl="0" indent="0" algn="l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1400" b="1" kern="1200" dirty="0">
                          <a:solidFill>
                            <a:srgbClr val="000000"/>
                          </a:solidFill>
                          <a:latin typeface="Helvetica Neue Condensed" panose="02000503000000020004" pitchFamily="2" charset="0"/>
                          <a:ea typeface="Helvetica Neue Condensed" panose="02000503000000020004" pitchFamily="2" charset="0"/>
                          <a:cs typeface="Helvetica Neue Condensed" panose="02000503000000020004" pitchFamily="2" charset="0"/>
                        </a:rPr>
                        <a:t>Комісії</a:t>
                      </a:r>
                    </a:p>
                  </a:txBody>
                  <a:tcPr marL="0" marR="0" marT="102870" marB="0" anchor="ctr">
                    <a:lnL w="0">
                      <a:noFill/>
                    </a:lnL>
                    <a:lnR w="12700">
                      <a:solidFill>
                        <a:schemeClr val="bg1">
                          <a:lumMod val="75000"/>
                        </a:schemeClr>
                      </a:solidFill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F1E9E7"/>
                    </a:solidFill>
                  </a:tcPr>
                </a:tc>
                <a:tc>
                  <a:txBody>
                    <a:bodyPr/>
                    <a:lstStyle/>
                    <a:p>
                      <a:pPr marL="307340" lvl="0" indent="0" algn="l">
                        <a:lnSpc>
                          <a:spcPts val="1410"/>
                        </a:lnSpc>
                        <a:spcBef>
                          <a:spcPts val="13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kern="1200" dirty="0" err="1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Calibri"/>
                        </a:rPr>
                        <a:t>відсутні</a:t>
                      </a:r>
                    </a:p>
                  </a:txBody>
                  <a:tcPr marL="0" marR="0" marT="102870" marB="0" anchor="ctr">
                    <a:lnL w="12700">
                      <a:solidFill>
                        <a:schemeClr val="bg1">
                          <a:lumMod val="75000"/>
                        </a:schemeClr>
                      </a:solidFill>
                    </a:lnL>
                    <a:lnR w="0">
                      <a:noFill/>
                    </a:lnR>
                    <a:lnT w="12700">
                      <a:solidFill>
                        <a:schemeClr val="bg1">
                          <a:lumMod val="75000"/>
                        </a:schemeClr>
                      </a:solidFill>
                    </a:lnT>
                    <a:lnB w="12700">
                      <a:solidFill>
                        <a:schemeClr val="bg1">
                          <a:lumMod val="75000"/>
                        </a:schemeClr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F1E9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808427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B59C8B0-0D7B-C793-CBC5-D4D6EDA2BFED}"/>
              </a:ext>
            </a:extLst>
          </p:cNvPr>
          <p:cNvSpPr txBox="1">
            <a:spLocks/>
          </p:cNvSpPr>
          <p:nvPr/>
        </p:nvSpPr>
        <p:spPr>
          <a:xfrm>
            <a:off x="421708" y="344024"/>
            <a:ext cx="9670146" cy="1000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A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rgbClr val="000000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r>
              <a:rPr lang="uk-UA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Умови</a:t>
            </a:r>
            <a:r>
              <a:rPr lang="uk-UA" b="1" dirty="0">
                <a:latin typeface="Helvetica Neue Condensed Black" panose="02000503000000020004" pitchFamily="2" charset="0"/>
              </a:rPr>
              <a:t> фінансування Клієнта</a:t>
            </a:r>
            <a:endParaRPr lang="en-UA" b="1" dirty="0">
              <a:latin typeface="Helvetica Neue Condensed Black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31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A7EF47-5E8A-B54B-0194-ABAC3153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CEB1095E-6750-F654-7AF4-EC7B889537FD}"/>
              </a:ext>
            </a:extLst>
          </p:cNvPr>
          <p:cNvSpPr txBox="1"/>
          <p:nvPr/>
        </p:nvSpPr>
        <p:spPr>
          <a:xfrm>
            <a:off x="457200" y="1472518"/>
            <a:ext cx="11364686" cy="3706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b="1" dirty="0"/>
              <a:t>Клієнт позбавляється права на отримання </a:t>
            </a:r>
            <a:r>
              <a:rPr lang="uk-UA" b="1" dirty="0" err="1"/>
              <a:t>держ</a:t>
            </a:r>
            <a:r>
              <a:rPr lang="uk-UA" b="1" dirty="0"/>
              <a:t>. підтримки з дати виявлення Банком та/або Фондом будь-якого факту:</a:t>
            </a:r>
            <a:endParaRPr lang="ru-RU" b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dirty="0"/>
              <a:t>Надання </a:t>
            </a:r>
            <a:r>
              <a:rPr lang="uk-UA" b="1" dirty="0"/>
              <a:t>Клієнтом недостовірної/неправдивої або недійсної інформації </a:t>
            </a:r>
            <a:r>
              <a:rPr lang="uk-UA" dirty="0"/>
              <a:t>що призвело до виплати коштів Державної підтримки на користь Клієнта, який не мав на це права;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b="1" dirty="0"/>
              <a:t>Визнання уповноваженим органом </a:t>
            </a:r>
            <a:r>
              <a:rPr lang="uk-UA" dirty="0"/>
              <a:t>з питань державної допомоги Державної підтримки, наданої Фондом на користь Клієнта, </a:t>
            </a:r>
            <a:r>
              <a:rPr lang="uk-UA" b="1" dirty="0"/>
              <a:t>державною допомогою недопустимою для конкуренції</a:t>
            </a:r>
            <a:r>
              <a:rPr lang="uk-UA" dirty="0"/>
              <a:t>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b="1" dirty="0"/>
              <a:t>Виявлення інформації, що Клієнт підпадає під обмеження щодо надання </a:t>
            </a:r>
            <a:r>
              <a:rPr lang="uk-UA" b="1" dirty="0" err="1"/>
              <a:t>держпідтримки</a:t>
            </a:r>
            <a:r>
              <a:rPr lang="uk-UA" dirty="0"/>
              <a:t>, визначені статтею 13 Закону України “Про розвиток та державну підтримку малого і середнього підприємництва в Україні”;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dirty="0"/>
              <a:t>Клієнт </a:t>
            </a:r>
            <a:r>
              <a:rPr lang="uk-UA" b="1" dirty="0"/>
              <a:t>зареєстрований на територіях, тимчасово окупованих РФ</a:t>
            </a:r>
            <a:r>
              <a:rPr lang="uk-UA" dirty="0"/>
              <a:t>, включених до переліку територій, на яких ведуться (велись) бойові дії або тимчасово окуповані РФ;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uk-UA" dirty="0"/>
              <a:t>У разі виявлення будь-якого із перелічених фактів ММСП позбавляється права на отримання державної підтримки та зобов’язаний повернути Фонду незаконно отриману державну підтримку.</a:t>
            </a:r>
            <a:endParaRPr lang="ru-RU" dirty="0"/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en-GB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B66428-AEEE-C9CE-018B-FCA17824D8E9}"/>
              </a:ext>
            </a:extLst>
          </p:cNvPr>
          <p:cNvSpPr txBox="1">
            <a:spLocks/>
          </p:cNvSpPr>
          <p:nvPr/>
        </p:nvSpPr>
        <p:spPr>
          <a:xfrm>
            <a:off x="457200" y="344024"/>
            <a:ext cx="9300117" cy="1000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A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>
                <a:solidFill>
                  <a:srgbClr val="000000"/>
                </a:solidFill>
                <a:latin typeface="Impact" panose="020B0806030902050204" pitchFamily="34" charset="0"/>
                <a:ea typeface="+mj-ea"/>
                <a:cs typeface="+mj-cs"/>
              </a:defRPr>
            </a:lvl1pPr>
          </a:lstStyle>
          <a:p>
            <a:r>
              <a:rPr lang="uk-UA" b="1" dirty="0">
                <a:solidFill>
                  <a:srgbClr val="E60C2A"/>
                </a:solidFill>
                <a:latin typeface="Helvetica Neue Condensed Black" panose="02000503000000020004" pitchFamily="2" charset="0"/>
              </a:rPr>
              <a:t>Виключення</a:t>
            </a:r>
            <a:r>
              <a:rPr lang="uk-UA" b="1" dirty="0">
                <a:latin typeface="Helvetica Neue Condensed Black" panose="02000503000000020004" pitchFamily="2" charset="0"/>
              </a:rPr>
              <a:t> Клієнта з Програми</a:t>
            </a:r>
            <a:endParaRPr lang="en-UA" b="1" dirty="0">
              <a:latin typeface="Helvetica Neue Condensed Black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3763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1243</TotalTime>
  <Words>317</Words>
  <Application>Microsoft Office PowerPoint</Application>
  <PresentationFormat>Widescreen</PresentationFormat>
  <Paragraphs>38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Тема Office</vt:lpstr>
      <vt:lpstr>УМОВИ ПРОГРАМИ «ДОСТУПНИЙ ФАКТОРИНГ»</vt:lpstr>
      <vt:lpstr>PowerPoint Presentation</vt:lpstr>
      <vt:lpstr>PowerPoint Presentation</vt:lpstr>
      <vt:lpstr>PowerPoint Presentation</vt:lpstr>
    </vt:vector>
  </TitlesOfParts>
  <Company>ПУМБ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УМОВИ ПРОГРАМИ «ДОСТУПНИЙ ФАКТОРИНГ»</dc:title>
  <dc:creator>Вигонний Олександр Ігорович</dc:creator>
  <cp:lastModifiedBy>Тарасьєв Олександр Володимирович</cp:lastModifiedBy>
  <cp:revision>201</cp:revision>
  <dcterms:created xsi:type="dcterms:W3CDTF">2025-02-03T07:36:23Z</dcterms:created>
  <dcterms:modified xsi:type="dcterms:W3CDTF">2025-03-13T07:34:06Z</dcterms:modified>
</cp:coreProperties>
</file>